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68" r:id="rId4"/>
    <p:sldId id="269" r:id="rId5"/>
    <p:sldId id="266" r:id="rId6"/>
    <p:sldId id="258" r:id="rId7"/>
    <p:sldId id="267" r:id="rId8"/>
    <p:sldId id="262" r:id="rId9"/>
    <p:sldId id="259" r:id="rId10"/>
    <p:sldId id="260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273"/>
    <a:srgbClr val="013E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5" autoAdjust="0"/>
    <p:restoredTop sz="94660"/>
  </p:normalViewPr>
  <p:slideViewPr>
    <p:cSldViewPr snapToGrid="0">
      <p:cViewPr varScale="1">
        <p:scale>
          <a:sx n="40" d="100"/>
          <a:sy n="40" d="100"/>
        </p:scale>
        <p:origin x="36" y="10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/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/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/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/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/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/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/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4DA7BD91-BB84-466E-9776-441C3B0E0984}" type="doc">
      <dgm:prSet loTypeId="urn:microsoft.com/office/officeart/2005/8/layout/chevron1" loCatId="process" qsTypeId="urn:microsoft.com/office/officeart/2005/8/quickstyle/simple1" qsCatId="simple" csTypeId="urn:microsoft.com/office/officeart/2005/8/colors/accent3_2" csCatId="accent3" phldr="1"/>
      <dgm:spPr/>
    </dgm:pt>
    <dgm:pt modelId="{052D8F0D-6650-491F-85BD-B92F1EA31694}">
      <dgm:prSet phldrT="[Text]"/>
      <dgm:spPr/>
      <dgm:t>
        <a:bodyPr/>
        <a:lstStyle/>
        <a:p>
          <a:r>
            <a:rPr lang="en-US" dirty="0"/>
            <a:t>Background</a:t>
          </a:r>
        </a:p>
      </dgm:t>
    </dgm:pt>
    <dgm:pt modelId="{468CEFE5-E58E-4946-90FD-772CFAF56027}" type="parTrans" cxnId="{6DF7F364-FDD5-44F4-B2BE-D80BFA8571CA}">
      <dgm:prSet/>
      <dgm:spPr/>
      <dgm:t>
        <a:bodyPr/>
        <a:lstStyle/>
        <a:p>
          <a:endParaRPr lang="en-US"/>
        </a:p>
      </dgm:t>
    </dgm:pt>
    <dgm:pt modelId="{9D90708E-1AFF-4F29-AFDA-344EE9867B50}" type="sibTrans" cxnId="{6DF7F364-FDD5-44F4-B2BE-D80BFA8571CA}">
      <dgm:prSet/>
      <dgm:spPr/>
      <dgm:t>
        <a:bodyPr/>
        <a:lstStyle/>
        <a:p>
          <a:endParaRPr lang="en-US"/>
        </a:p>
      </dgm:t>
    </dgm:pt>
    <dgm:pt modelId="{48F22EC4-DA4D-4F90-8B63-DCCF26F2B93E}">
      <dgm:prSet phldrT="[Text]"/>
      <dgm:spPr/>
      <dgm:t>
        <a:bodyPr/>
        <a:lstStyle/>
        <a:p>
          <a:r>
            <a:rPr lang="en-US" dirty="0"/>
            <a:t>Objective</a:t>
          </a:r>
        </a:p>
      </dgm:t>
    </dgm:pt>
    <dgm:pt modelId="{1D30F971-DDF7-4D88-8E44-F3631655A6D0}" type="parTrans" cxnId="{2978E23A-2465-4496-91A0-B9D97D34EBE2}">
      <dgm:prSet/>
      <dgm:spPr/>
      <dgm:t>
        <a:bodyPr/>
        <a:lstStyle/>
        <a:p>
          <a:endParaRPr lang="en-US"/>
        </a:p>
      </dgm:t>
    </dgm:pt>
    <dgm:pt modelId="{BF4B5FBC-B829-4C9F-B865-459B8759F2BE}" type="sibTrans" cxnId="{2978E23A-2465-4496-91A0-B9D97D34EBE2}">
      <dgm:prSet/>
      <dgm:spPr/>
      <dgm:t>
        <a:bodyPr/>
        <a:lstStyle/>
        <a:p>
          <a:endParaRPr lang="en-US"/>
        </a:p>
      </dgm:t>
    </dgm:pt>
    <dgm:pt modelId="{FC87F798-5C8E-4F6C-8D03-F9761B73DC0B}">
      <dgm:prSet phldrT="[Text]"/>
      <dgm:spPr/>
      <dgm:t>
        <a:bodyPr/>
        <a:lstStyle/>
        <a:p>
          <a:r>
            <a:rPr lang="en-US" dirty="0"/>
            <a:t>Problem Formulation</a:t>
          </a:r>
        </a:p>
      </dgm:t>
    </dgm:pt>
    <dgm:pt modelId="{C69900DD-FD86-470E-8150-0F74BBC0A763}" type="parTrans" cxnId="{4020B36F-1D8A-488D-AADD-B11CB70009A4}">
      <dgm:prSet/>
      <dgm:spPr/>
      <dgm:t>
        <a:bodyPr/>
        <a:lstStyle/>
        <a:p>
          <a:endParaRPr lang="en-US"/>
        </a:p>
      </dgm:t>
    </dgm:pt>
    <dgm:pt modelId="{FF7C6D27-A5D0-4501-BDEC-DD267606A2D8}" type="sibTrans" cxnId="{4020B36F-1D8A-488D-AADD-B11CB70009A4}">
      <dgm:prSet/>
      <dgm:spPr/>
      <dgm:t>
        <a:bodyPr/>
        <a:lstStyle/>
        <a:p>
          <a:endParaRPr lang="en-US"/>
        </a:p>
      </dgm:t>
    </dgm:pt>
    <dgm:pt modelId="{6CEA7C8D-658C-4240-845D-CC0C6E0B99EC}">
      <dgm:prSet phldrT="[Text]"/>
      <dgm:spPr/>
      <dgm:t>
        <a:bodyPr/>
        <a:lstStyle/>
        <a:p>
          <a:r>
            <a:rPr lang="en-US" dirty="0"/>
            <a:t>Results</a:t>
          </a:r>
        </a:p>
      </dgm:t>
    </dgm:pt>
    <dgm:pt modelId="{DB4E44C1-E6DD-4069-889F-F83F441D94CF}" type="parTrans" cxnId="{A235B3C2-35F2-409C-AF58-FE8B00CB81AF}">
      <dgm:prSet/>
      <dgm:spPr/>
      <dgm:t>
        <a:bodyPr/>
        <a:lstStyle/>
        <a:p>
          <a:endParaRPr lang="en-US"/>
        </a:p>
      </dgm:t>
    </dgm:pt>
    <dgm:pt modelId="{48F3792E-54EB-4814-A85D-B35F4A218F5C}" type="sibTrans" cxnId="{A235B3C2-35F2-409C-AF58-FE8B00CB81AF}">
      <dgm:prSet/>
      <dgm:spPr/>
      <dgm:t>
        <a:bodyPr/>
        <a:lstStyle/>
        <a:p>
          <a:endParaRPr lang="en-US"/>
        </a:p>
      </dgm:t>
    </dgm:pt>
    <dgm:pt modelId="{3707E9E3-F6D1-4753-A9C3-14D106D4D2C7}" type="pres">
      <dgm:prSet presAssocID="{4DA7BD91-BB84-466E-9776-441C3B0E0984}" presName="Name0" presStyleCnt="0">
        <dgm:presLayoutVars>
          <dgm:dir/>
          <dgm:animLvl val="lvl"/>
          <dgm:resizeHandles val="exact"/>
        </dgm:presLayoutVars>
      </dgm:prSet>
      <dgm:spPr/>
    </dgm:pt>
    <dgm:pt modelId="{F86B40CF-21B0-4931-88DA-6761822CDBE6}" type="pres">
      <dgm:prSet presAssocID="{052D8F0D-6650-491F-85BD-B92F1EA31694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2C48D2E-BAAC-42D4-8C52-B9709732F9BA}" type="pres">
      <dgm:prSet presAssocID="{9D90708E-1AFF-4F29-AFDA-344EE9867B50}" presName="parTxOnlySpace" presStyleCnt="0"/>
      <dgm:spPr/>
    </dgm:pt>
    <dgm:pt modelId="{2FA9F5AD-55DC-440A-AE1F-4A4AD97C11B8}" type="pres">
      <dgm:prSet presAssocID="{48F22EC4-DA4D-4F90-8B63-DCCF26F2B93E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8778D1B-C583-46BE-9833-2C6CAD2A35D0}" type="pres">
      <dgm:prSet presAssocID="{BF4B5FBC-B829-4C9F-B865-459B8759F2BE}" presName="parTxOnlySpace" presStyleCnt="0"/>
      <dgm:spPr/>
    </dgm:pt>
    <dgm:pt modelId="{125165EC-4187-45C4-87BB-D6F94B08B046}" type="pres">
      <dgm:prSet presAssocID="{FC87F798-5C8E-4F6C-8D03-F9761B73DC0B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E73760D-7B04-458A-BFA4-47B9833F516F}" type="pres">
      <dgm:prSet presAssocID="{FF7C6D27-A5D0-4501-BDEC-DD267606A2D8}" presName="parTxOnlySpace" presStyleCnt="0"/>
      <dgm:spPr/>
    </dgm:pt>
    <dgm:pt modelId="{F0A1F717-4D74-45D3-B03F-745605E8FB70}" type="pres">
      <dgm:prSet presAssocID="{6CEA7C8D-658C-4240-845D-CC0C6E0B99E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CB54A02-9661-4809-BA82-ED261CCF088A}" type="presOf" srcId="{052D8F0D-6650-491F-85BD-B92F1EA31694}" destId="{F86B40CF-21B0-4931-88DA-6761822CDBE6}" srcOrd="0" destOrd="0" presId="urn:microsoft.com/office/officeart/2005/8/layout/chevron1"/>
    <dgm:cxn modelId="{7F64C226-691C-4AA1-9953-ADFB2DC9188E}" type="presOf" srcId="{4DA7BD91-BB84-466E-9776-441C3B0E0984}" destId="{3707E9E3-F6D1-4753-A9C3-14D106D4D2C7}" srcOrd="0" destOrd="0" presId="urn:microsoft.com/office/officeart/2005/8/layout/chevron1"/>
    <dgm:cxn modelId="{FA3FBD3A-381E-45F5-9B77-8A3E9D47BEAD}" type="presOf" srcId="{6CEA7C8D-658C-4240-845D-CC0C6E0B99EC}" destId="{F0A1F717-4D74-45D3-B03F-745605E8FB70}" srcOrd="0" destOrd="0" presId="urn:microsoft.com/office/officeart/2005/8/layout/chevron1"/>
    <dgm:cxn modelId="{2978E23A-2465-4496-91A0-B9D97D34EBE2}" srcId="{4DA7BD91-BB84-466E-9776-441C3B0E0984}" destId="{48F22EC4-DA4D-4F90-8B63-DCCF26F2B93E}" srcOrd="1" destOrd="0" parTransId="{1D30F971-DDF7-4D88-8E44-F3631655A6D0}" sibTransId="{BF4B5FBC-B829-4C9F-B865-459B8759F2BE}"/>
    <dgm:cxn modelId="{6DF7F364-FDD5-44F4-B2BE-D80BFA8571CA}" srcId="{4DA7BD91-BB84-466E-9776-441C3B0E0984}" destId="{052D8F0D-6650-491F-85BD-B92F1EA31694}" srcOrd="0" destOrd="0" parTransId="{468CEFE5-E58E-4946-90FD-772CFAF56027}" sibTransId="{9D90708E-1AFF-4F29-AFDA-344EE9867B50}"/>
    <dgm:cxn modelId="{4020B36F-1D8A-488D-AADD-B11CB70009A4}" srcId="{4DA7BD91-BB84-466E-9776-441C3B0E0984}" destId="{FC87F798-5C8E-4F6C-8D03-F9761B73DC0B}" srcOrd="2" destOrd="0" parTransId="{C69900DD-FD86-470E-8150-0F74BBC0A763}" sibTransId="{FF7C6D27-A5D0-4501-BDEC-DD267606A2D8}"/>
    <dgm:cxn modelId="{6D50BFA5-473B-4BB5-8AA3-CBF03C004F80}" type="presOf" srcId="{FC87F798-5C8E-4F6C-8D03-F9761B73DC0B}" destId="{125165EC-4187-45C4-87BB-D6F94B08B046}" srcOrd="0" destOrd="0" presId="urn:microsoft.com/office/officeart/2005/8/layout/chevron1"/>
    <dgm:cxn modelId="{A235B3C2-35F2-409C-AF58-FE8B00CB81AF}" srcId="{4DA7BD91-BB84-466E-9776-441C3B0E0984}" destId="{6CEA7C8D-658C-4240-845D-CC0C6E0B99EC}" srcOrd="3" destOrd="0" parTransId="{DB4E44C1-E6DD-4069-889F-F83F441D94CF}" sibTransId="{48F3792E-54EB-4814-A85D-B35F4A218F5C}"/>
    <dgm:cxn modelId="{4443D3CF-DB2E-4412-B7D5-6A8BE8BBAEB2}" type="presOf" srcId="{48F22EC4-DA4D-4F90-8B63-DCCF26F2B93E}" destId="{2FA9F5AD-55DC-440A-AE1F-4A4AD97C11B8}" srcOrd="0" destOrd="0" presId="urn:microsoft.com/office/officeart/2005/8/layout/chevron1"/>
    <dgm:cxn modelId="{2DD67FC2-8637-43C9-BE0E-87A18B633ED4}" type="presParOf" srcId="{3707E9E3-F6D1-4753-A9C3-14D106D4D2C7}" destId="{F86B40CF-21B0-4931-88DA-6761822CDBE6}" srcOrd="0" destOrd="0" presId="urn:microsoft.com/office/officeart/2005/8/layout/chevron1"/>
    <dgm:cxn modelId="{8C3C980F-030F-40D5-A6BF-C18EA0B205AF}" type="presParOf" srcId="{3707E9E3-F6D1-4753-A9C3-14D106D4D2C7}" destId="{82C48D2E-BAAC-42D4-8C52-B9709732F9BA}" srcOrd="1" destOrd="0" presId="urn:microsoft.com/office/officeart/2005/8/layout/chevron1"/>
    <dgm:cxn modelId="{A5660F13-0884-4B39-8F35-46481C14DA68}" type="presParOf" srcId="{3707E9E3-F6D1-4753-A9C3-14D106D4D2C7}" destId="{2FA9F5AD-55DC-440A-AE1F-4A4AD97C11B8}" srcOrd="2" destOrd="0" presId="urn:microsoft.com/office/officeart/2005/8/layout/chevron1"/>
    <dgm:cxn modelId="{67359445-92A1-4C8A-AB58-F3118C88F338}" type="presParOf" srcId="{3707E9E3-F6D1-4753-A9C3-14D106D4D2C7}" destId="{18778D1B-C583-46BE-9833-2C6CAD2A35D0}" srcOrd="3" destOrd="0" presId="urn:microsoft.com/office/officeart/2005/8/layout/chevron1"/>
    <dgm:cxn modelId="{E57424BC-749A-4F7A-85DC-5CA08D045718}" type="presParOf" srcId="{3707E9E3-F6D1-4753-A9C3-14D106D4D2C7}" destId="{125165EC-4187-45C4-87BB-D6F94B08B046}" srcOrd="4" destOrd="0" presId="urn:microsoft.com/office/officeart/2005/8/layout/chevron1"/>
    <dgm:cxn modelId="{23B9309E-E600-49A8-8079-5E70D7DAA686}" type="presParOf" srcId="{3707E9E3-F6D1-4753-A9C3-14D106D4D2C7}" destId="{AE73760D-7B04-458A-BFA4-47B9833F516F}" srcOrd="5" destOrd="0" presId="urn:microsoft.com/office/officeart/2005/8/layout/chevron1"/>
    <dgm:cxn modelId="{3C58555E-C56A-4A15-909C-9FFE1A236828}" type="presParOf" srcId="{3707E9E3-F6D1-4753-A9C3-14D106D4D2C7}" destId="{F0A1F717-4D74-45D3-B03F-745605E8FB70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bg1">
            <a:lumMod val="8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6B40CF-21B0-4931-88DA-6761822CDBE6}">
      <dsp:nvSpPr>
        <dsp:cNvPr id="0" name=""/>
        <dsp:cNvSpPr/>
      </dsp:nvSpPr>
      <dsp:spPr>
        <a:xfrm>
          <a:off x="5226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Background</a:t>
          </a:r>
        </a:p>
      </dsp:txBody>
      <dsp:txXfrm>
        <a:off x="155379" y="0"/>
        <a:ext cx="2742148" cy="300306"/>
      </dsp:txXfrm>
    </dsp:sp>
    <dsp:sp modelId="{2FA9F5AD-55DC-440A-AE1F-4A4AD97C11B8}">
      <dsp:nvSpPr>
        <dsp:cNvPr id="0" name=""/>
        <dsp:cNvSpPr/>
      </dsp:nvSpPr>
      <dsp:spPr>
        <a:xfrm>
          <a:off x="274343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Objective</a:t>
          </a:r>
        </a:p>
      </dsp:txBody>
      <dsp:txXfrm>
        <a:off x="2893588" y="0"/>
        <a:ext cx="2742148" cy="300306"/>
      </dsp:txXfrm>
    </dsp:sp>
    <dsp:sp modelId="{125165EC-4187-45C4-87BB-D6F94B08B046}">
      <dsp:nvSpPr>
        <dsp:cNvPr id="0" name=""/>
        <dsp:cNvSpPr/>
      </dsp:nvSpPr>
      <dsp:spPr>
        <a:xfrm>
          <a:off x="5481645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Problem Formulation</a:t>
          </a:r>
        </a:p>
      </dsp:txBody>
      <dsp:txXfrm>
        <a:off x="5631798" y="0"/>
        <a:ext cx="2742148" cy="300306"/>
      </dsp:txXfrm>
    </dsp:sp>
    <dsp:sp modelId="{F0A1F717-4D74-45D3-B03F-745605E8FB70}">
      <dsp:nvSpPr>
        <dsp:cNvPr id="0" name=""/>
        <dsp:cNvSpPr/>
      </dsp:nvSpPr>
      <dsp:spPr>
        <a:xfrm>
          <a:off x="8219854" y="0"/>
          <a:ext cx="3042454" cy="30030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Results</a:t>
          </a:r>
        </a:p>
      </dsp:txBody>
      <dsp:txXfrm>
        <a:off x="8370007" y="0"/>
        <a:ext cx="2742148" cy="3003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tmp>
</file>

<file path=ppt/media/image5.png>
</file>

<file path=ppt/media/image6.png>
</file>

<file path=ppt/media/image7.pn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5F300F-AB4A-401A-872B-7442506C63FF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A31DB7-87DA-480E-AE1C-7C9BF84E9D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972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8578-FD51-4C59-9DD0-B0F513166F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85C047-4DF0-4F91-B9B5-1345F8E7E1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A5B35-591E-47AE-860D-4580BD182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103B9E-9168-49A3-B98F-40EBDB0B1B1B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76AF9-30F2-4ABA-9BA4-FC25E3457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25B82-E2D7-4328-BDE0-B2D7A3E89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0FA682-612E-4B4B-AFC2-4BBB039E12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341" y="45948"/>
            <a:ext cx="2933382" cy="80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254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98082-E2C1-4671-95B2-EAE20DBB9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95B579-2CD7-4DA8-9D04-148DAA86CD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1926A6-D538-40A6-B8EF-36F2E4590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5FB69-1E75-4459-9FA7-67B4A9B09F3B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855B9-83C4-49F9-84A1-03CCF29F2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B74FAE-ADD9-4B2F-94DB-A6D4B4D3B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338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E3056F-BE91-44EA-B083-87223BF33B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CC4146-8A4B-4776-B2AF-07F1B1BC2D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0B22F-5110-4B98-899A-EE2B80125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EF18F-9CEF-4274-842D-1CD4F36F2BFF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817A3-3364-4E1F-9B7D-858449397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FE5CE4-389E-4190-A961-75BB90AE7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13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41DBA-1B67-4C4C-B7FB-2241A5688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196FF5-2A98-42FB-9C6D-6C4A4F173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ED698-A723-49A4-8E37-48338D346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0AA7F-C8F3-47D4-A19C-7B8D9E0F4B68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AAB4D-5080-44F4-BFFE-FDB8E2C2F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B09A1-FB28-4A54-8151-40F33A04B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99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916B7-325F-49FD-B839-CC8703690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E16077-33D7-492E-9EF1-3362657E7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BB8AD-7B3D-4E9A-9A1D-8BBB25C1C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CEEF4-1873-4511-B0D6-C0DEFA28BBB2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A6F48-F998-4640-860A-A5AE5DECE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58CBC-7210-478F-8F7B-61216F2F2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5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A8A57-3481-4AFB-9B58-AC8AB5114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DDEB5-5D97-489D-8715-415CEDF7A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CB6BD8-6F09-4497-A826-6E71237828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E417F2-07EB-406A-BF16-CD97912AA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19ABD-C70A-4966-BF44-2137CFCE634F}" type="datetime1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F779DE-70ED-48B3-8177-5127A10AC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CA81B2-CCB5-426B-B328-75C784586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09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DF443-4AEB-4FF5-ACCC-BD1CC7E89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DB5EEB-1015-4D82-A188-B7FAEEF99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BD7A4A-CD99-41E0-8EFC-03E4814F4D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4EC58E-467E-44CD-922B-CD1907745F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F815E8-A9D8-41E1-9B0C-D3C02A9A95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75D549-560F-4CAF-915C-741FF771E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38CB7-789E-42DC-B96B-47A9E52373C8}" type="datetime1">
              <a:rPr lang="en-US" smtClean="0"/>
              <a:t>12/5/2019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014B7D-E033-4B29-AD2D-B19EAB850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E5C9AC-CC80-4F6D-B6CF-F214C131F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14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8AD4D-F810-4B11-AA3A-F8583C1AA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8EC194-D3E5-4047-A121-46BC6326F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FCFF6-E0B9-4178-B0B9-43EDA0804DE5}" type="datetime1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2627F5-9693-4623-A5DB-7497A1203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878070-C66E-4BF4-B42B-23B42961B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898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248025-D5DE-4C9F-9DB5-AC2AAA66C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1AF096-97AE-44DD-AB6F-73F38251636C}" type="datetime1">
              <a:rPr lang="en-US" smtClean="0"/>
              <a:t>12/5/2019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854288-DC06-4591-A2CD-63B1B23E7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80C82-81A3-4ED2-88F7-7503472B9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1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EBDC4-8E1C-4682-9CCC-6D7BAE6E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3974D-58C7-49A7-9DC3-DFC73FFEF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51F2F-5028-4C41-8AA9-E7AAC167E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66254B-6FC1-4375-930A-733A4ADD5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BCD1D9-3CBF-4452-A7E9-D4077A9596B3}" type="datetime1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DF301-9538-4004-811D-A6AD33CC0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71D4FD-C2BC-4C3C-9023-2829F81BB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72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1606A-F237-42C2-A2A1-27DAEED3A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92DFE8-A4ED-4BF7-AB7B-BF7E6D0DB1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B3EDCF-041A-41B6-A9C5-E94313CB83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2811F-3B2B-4D1C-B26D-250434943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CBB373-9419-42D0-A1F4-13646188B6D6}" type="datetime1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53BE2B-C365-495F-BFF9-CB77DE277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A08C0-AC80-4B2D-AE67-DC7DA8A3F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52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6F06CD-E67B-451B-B43D-905127FF9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B3D93-EAF1-4B64-AC49-D9E6B1F82A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161093-37CD-4B72-AB3E-0FA7DC0A5C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87D747-8E35-4533-98FD-533E1A8BEE20}" type="datetime1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64DE5-47A9-4152-9F9E-C060D39BD8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E60934-93B8-46B0-80B7-9FFC1E37D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343E7-BDE1-4437-B69C-BA5A2475797C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CDEBC9-1018-4811-A6A4-5147F5991C0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75" r="37154" b="26491"/>
          <a:stretch/>
        </p:blipFill>
        <p:spPr>
          <a:xfrm>
            <a:off x="11484633" y="5602511"/>
            <a:ext cx="649857" cy="1088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75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8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Layout" Target="../diagrams/layout8.xml"/><Relationship Id="rId5" Type="http://schemas.openxmlformats.org/officeDocument/2006/relationships/diagramData" Target="../diagrams/data8.xml"/><Relationship Id="rId10" Type="http://schemas.openxmlformats.org/officeDocument/2006/relationships/image" Target="../media/image3.png"/><Relationship Id="rId4" Type="http://schemas.openxmlformats.org/officeDocument/2006/relationships/hyperlink" Target="https://missionfinancialservices.net/fully-electric-semi-trucks-the-future-of-trucking/" TargetMode="External"/><Relationship Id="rId9" Type="http://schemas.microsoft.com/office/2007/relationships/diagramDrawing" Target="../diagrams/drawing8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tm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slideLayout" Target="../slideLayouts/slideLayout4.xml"/><Relationship Id="rId7" Type="http://schemas.openxmlformats.org/officeDocument/2006/relationships/diagramData" Target="../diagrams/data5.xml"/><Relationship Id="rId12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jpg"/><Relationship Id="rId11" Type="http://schemas.microsoft.com/office/2007/relationships/diagramDrawing" Target="../diagrams/drawing5.xml"/><Relationship Id="rId5" Type="http://schemas.openxmlformats.org/officeDocument/2006/relationships/hyperlink" Target="https://www.pluglesspower.com/learn/tesla-model-s-charging-home-public-autonomously/" TargetMode="External"/><Relationship Id="rId10" Type="http://schemas.openxmlformats.org/officeDocument/2006/relationships/diagramColors" Target="../diagrams/colors5.xml"/><Relationship Id="rId4" Type="http://schemas.openxmlformats.org/officeDocument/2006/relationships/image" Target="../media/image8.png"/><Relationship Id="rId9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21F37-C6E7-4627-9A0A-CC3FFAA45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5809"/>
            <a:ext cx="9144000" cy="1564716"/>
          </a:xfrm>
        </p:spPr>
        <p:txBody>
          <a:bodyPr>
            <a:normAutofit/>
          </a:bodyPr>
          <a:lstStyle/>
          <a:p>
            <a:pPr algn="l"/>
            <a:r>
              <a:rPr lang="en-US" sz="4800" dirty="0"/>
              <a:t>Optimal Distribution of Electric Vehicles Charging Stations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6F7AA9-60EB-4F1E-8590-E11C79CDA3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47050"/>
            <a:ext cx="9144000" cy="572583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US" sz="2000" dirty="0"/>
              <a:t>Presented by </a:t>
            </a:r>
            <a:r>
              <a:rPr lang="en-US" sz="2000" u="sng" dirty="0"/>
              <a:t>Haoting Ge, Noah Garfinkle, and Ximi Qu</a:t>
            </a:r>
            <a:r>
              <a:rPr lang="en-US" sz="2000" dirty="0"/>
              <a:t> for CEE 512: Logistics Systems Analysis</a:t>
            </a:r>
          </a:p>
          <a:p>
            <a:pPr algn="l"/>
            <a:r>
              <a:rPr lang="en-US" sz="2000" dirty="0"/>
              <a:t>Presented on </a:t>
            </a:r>
            <a:r>
              <a:rPr lang="en-US" sz="2000" u="sng" dirty="0"/>
              <a:t>21 October 2019</a:t>
            </a:r>
          </a:p>
        </p:txBody>
      </p:sp>
      <p:sp>
        <p:nvSpPr>
          <p:cNvPr id="8" name="Freeform 14">
            <a:extLst>
              <a:ext uri="{FF2B5EF4-FFF2-40B4-BE49-F238E27FC236}">
                <a16:creationId xmlns:a16="http://schemas.microsoft.com/office/drawing/2014/main" id="{C66F2F30-5DC0-44A0-BFA6-E12F46ED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5920619" cy="2130951"/>
          </a:xfrm>
          <a:custGeom>
            <a:avLst/>
            <a:gdLst>
              <a:gd name="connsiteX0" fmla="*/ 0 w 5920619"/>
              <a:gd name="connsiteY0" fmla="*/ 0 h 2130951"/>
              <a:gd name="connsiteX1" fmla="*/ 3191370 w 5920619"/>
              <a:gd name="connsiteY1" fmla="*/ 0 h 2130951"/>
              <a:gd name="connsiteX2" fmla="*/ 3346315 w 5920619"/>
              <a:gd name="connsiteY2" fmla="*/ 0 h 2130951"/>
              <a:gd name="connsiteX3" fmla="*/ 5920619 w 5920619"/>
              <a:gd name="connsiteY3" fmla="*/ 0 h 2130951"/>
              <a:gd name="connsiteX4" fmla="*/ 4936971 w 5920619"/>
              <a:gd name="connsiteY4" fmla="*/ 2130951 h 2130951"/>
              <a:gd name="connsiteX5" fmla="*/ 0 w 5920619"/>
              <a:gd name="connsiteY5" fmla="*/ 2130951 h 2130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20619" h="2130951">
                <a:moveTo>
                  <a:pt x="0" y="0"/>
                </a:moveTo>
                <a:lnTo>
                  <a:pt x="3191370" y="0"/>
                </a:lnTo>
                <a:lnTo>
                  <a:pt x="3346315" y="0"/>
                </a:lnTo>
                <a:lnTo>
                  <a:pt x="5920619" y="0"/>
                </a:lnTo>
                <a:lnTo>
                  <a:pt x="4936971" y="2130951"/>
                </a:lnTo>
                <a:lnTo>
                  <a:pt x="0" y="2130951"/>
                </a:ln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21">
            <a:extLst>
              <a:ext uri="{FF2B5EF4-FFF2-40B4-BE49-F238E27FC236}">
                <a16:creationId xmlns:a16="http://schemas.microsoft.com/office/drawing/2014/main" id="{85872F57-7F42-4F97-8391-DDC8D0054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7839" y="0"/>
            <a:ext cx="7094160" cy="2130952"/>
          </a:xfrm>
          <a:custGeom>
            <a:avLst/>
            <a:gdLst>
              <a:gd name="connsiteX0" fmla="*/ 4417853 w 7094160"/>
              <a:gd name="connsiteY0" fmla="*/ 0 h 2130952"/>
              <a:gd name="connsiteX1" fmla="*/ 7094160 w 7094160"/>
              <a:gd name="connsiteY1" fmla="*/ 0 h 2130952"/>
              <a:gd name="connsiteX2" fmla="*/ 7094160 w 7094160"/>
              <a:gd name="connsiteY2" fmla="*/ 2130552 h 2130952"/>
              <a:gd name="connsiteX3" fmla="*/ 5920619 w 7094160"/>
              <a:gd name="connsiteY3" fmla="*/ 2130552 h 2130952"/>
              <a:gd name="connsiteX4" fmla="*/ 5920619 w 7094160"/>
              <a:gd name="connsiteY4" fmla="*/ 2130952 h 2130952"/>
              <a:gd name="connsiteX5" fmla="*/ 2729249 w 7094160"/>
              <a:gd name="connsiteY5" fmla="*/ 2130952 h 2130952"/>
              <a:gd name="connsiteX6" fmla="*/ 2574304 w 7094160"/>
              <a:gd name="connsiteY6" fmla="*/ 2130952 h 2130952"/>
              <a:gd name="connsiteX7" fmla="*/ 0 w 7094160"/>
              <a:gd name="connsiteY7" fmla="*/ 2130952 h 2130952"/>
              <a:gd name="connsiteX8" fmla="*/ 983648 w 7094160"/>
              <a:gd name="connsiteY8" fmla="*/ 1 h 2130952"/>
              <a:gd name="connsiteX9" fmla="*/ 4417853 w 7094160"/>
              <a:gd name="connsiteY9" fmla="*/ 1 h 21309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094160" h="2130952">
                <a:moveTo>
                  <a:pt x="4417853" y="0"/>
                </a:moveTo>
                <a:lnTo>
                  <a:pt x="7094160" y="0"/>
                </a:lnTo>
                <a:lnTo>
                  <a:pt x="7094160" y="2130552"/>
                </a:lnTo>
                <a:lnTo>
                  <a:pt x="5920619" y="2130552"/>
                </a:lnTo>
                <a:lnTo>
                  <a:pt x="5920619" y="2130952"/>
                </a:lnTo>
                <a:lnTo>
                  <a:pt x="2729249" y="2130952"/>
                </a:lnTo>
                <a:lnTo>
                  <a:pt x="2574304" y="2130952"/>
                </a:lnTo>
                <a:lnTo>
                  <a:pt x="0" y="2130952"/>
                </a:lnTo>
                <a:lnTo>
                  <a:pt x="983648" y="1"/>
                </a:lnTo>
                <a:lnTo>
                  <a:pt x="4417853" y="1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04DC2037-48A0-4F22-B9D4-8EAEBC780A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49721" y="4682920"/>
            <a:ext cx="4522796" cy="2175080"/>
          </a:xfrm>
          <a:custGeom>
            <a:avLst/>
            <a:gdLst>
              <a:gd name="connsiteX0" fmla="*/ 3515449 w 4522796"/>
              <a:gd name="connsiteY0" fmla="*/ 0 h 2175080"/>
              <a:gd name="connsiteX1" fmla="*/ 0 w 4522796"/>
              <a:gd name="connsiteY1" fmla="*/ 0 h 2175080"/>
              <a:gd name="connsiteX2" fmla="*/ 0 w 4522796"/>
              <a:gd name="connsiteY2" fmla="*/ 2175080 h 2175080"/>
              <a:gd name="connsiteX3" fmla="*/ 4522796 w 4522796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22796" h="2175080">
                <a:moveTo>
                  <a:pt x="3515449" y="0"/>
                </a:moveTo>
                <a:lnTo>
                  <a:pt x="0" y="0"/>
                </a:lnTo>
                <a:lnTo>
                  <a:pt x="0" y="2175080"/>
                </a:lnTo>
                <a:lnTo>
                  <a:pt x="4522796" y="217508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14" name="Freeform 22">
            <a:extLst>
              <a:ext uri="{FF2B5EF4-FFF2-40B4-BE49-F238E27FC236}">
                <a16:creationId xmlns:a16="http://schemas.microsoft.com/office/drawing/2014/main" id="{0006CBFD-ADA0-43D1-9332-9C34CA1C7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66810" y="4682920"/>
            <a:ext cx="5925190" cy="2175080"/>
          </a:xfrm>
          <a:custGeom>
            <a:avLst/>
            <a:gdLst>
              <a:gd name="connsiteX0" fmla="*/ 1007347 w 5925190"/>
              <a:gd name="connsiteY0" fmla="*/ 0 h 2175080"/>
              <a:gd name="connsiteX1" fmla="*/ 5925190 w 5925190"/>
              <a:gd name="connsiteY1" fmla="*/ 0 h 2175080"/>
              <a:gd name="connsiteX2" fmla="*/ 5925190 w 5925190"/>
              <a:gd name="connsiteY2" fmla="*/ 2175080 h 2175080"/>
              <a:gd name="connsiteX3" fmla="*/ 0 w 5925190"/>
              <a:gd name="connsiteY3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25190" h="2175080">
                <a:moveTo>
                  <a:pt x="1007347" y="0"/>
                </a:moveTo>
                <a:lnTo>
                  <a:pt x="5925190" y="0"/>
                </a:lnTo>
                <a:lnTo>
                  <a:pt x="5925190" y="2175080"/>
                </a:lnTo>
                <a:lnTo>
                  <a:pt x="0" y="217508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 25">
            <a:extLst>
              <a:ext uri="{FF2B5EF4-FFF2-40B4-BE49-F238E27FC236}">
                <a16:creationId xmlns:a16="http://schemas.microsoft.com/office/drawing/2014/main" id="{2B931666-F28F-45F3-A074-66D2272D58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682920"/>
            <a:ext cx="7114535" cy="2175080"/>
          </a:xfrm>
          <a:custGeom>
            <a:avLst/>
            <a:gdLst>
              <a:gd name="connsiteX0" fmla="*/ 0 w 7114535"/>
              <a:gd name="connsiteY0" fmla="*/ 0 h 2175080"/>
              <a:gd name="connsiteX1" fmla="*/ 1189345 w 7114535"/>
              <a:gd name="connsiteY1" fmla="*/ 0 h 2175080"/>
              <a:gd name="connsiteX2" fmla="*/ 7114535 w 7114535"/>
              <a:gd name="connsiteY2" fmla="*/ 0 h 2175080"/>
              <a:gd name="connsiteX3" fmla="*/ 6107188 w 7114535"/>
              <a:gd name="connsiteY3" fmla="*/ 2175080 h 2175080"/>
              <a:gd name="connsiteX4" fmla="*/ 1189345 w 7114535"/>
              <a:gd name="connsiteY4" fmla="*/ 2175080 h 2175080"/>
              <a:gd name="connsiteX5" fmla="*/ 0 w 7114535"/>
              <a:gd name="connsiteY5" fmla="*/ 2175080 h 2175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4535" h="2175080">
                <a:moveTo>
                  <a:pt x="0" y="0"/>
                </a:moveTo>
                <a:lnTo>
                  <a:pt x="1189345" y="0"/>
                </a:lnTo>
                <a:lnTo>
                  <a:pt x="7114535" y="0"/>
                </a:lnTo>
                <a:lnTo>
                  <a:pt x="6107188" y="2175080"/>
                </a:lnTo>
                <a:lnTo>
                  <a:pt x="1189345" y="2175080"/>
                </a:lnTo>
                <a:lnTo>
                  <a:pt x="0" y="2175080"/>
                </a:lnTo>
                <a:close/>
              </a:path>
            </a:pathLst>
          </a:custGeom>
          <a:solidFill>
            <a:srgbClr val="7F7F7F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2D5E899-5E1C-445F-88C4-5FDBC9C52A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12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98"/>
    </mc:Choice>
    <mc:Fallback xmlns="">
      <p:transition spd="slow" advTm="17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Anticipated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project is expected to deliver: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 initial progress report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 combined routing and charging model formulated as an objective function and optimization approach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 final presentation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 final report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Any progress reports or presentations as required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8084591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8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045826D-2B0D-4BEE-BF52-D5EF0C7554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4945387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6C03A8D-28C2-4E17-9C19-4F5CE0BC37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04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70"/>
    </mc:Choice>
    <mc:Fallback xmlns="">
      <p:transition spd="slow" advTm="23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[1] </a:t>
            </a:r>
            <a:r>
              <a:rPr lang="en-US" dirty="0">
                <a:hlinkClick r:id="rId4"/>
              </a:rPr>
              <a:t>https://missionfinancialservices.net/fully-electric-semi-trucks-the-future-of-trucking/</a:t>
            </a:r>
            <a:endParaRPr lang="en-US" dirty="0"/>
          </a:p>
          <a:p>
            <a:r>
              <a:rPr lang="en-US" dirty="0"/>
              <a:t>[2] He, Fang, et al. "Optimal deployment of public charging stations for plug-in hybrid electric vehicles." Transportation Research Part B: Methodological 47 (2013): 87-91.</a:t>
            </a:r>
          </a:p>
          <a:p>
            <a:r>
              <a:rPr lang="en-US" dirty="0"/>
              <a:t>[3] The Location Optimization of Electric Vehicle Charging Stations Considering Charging Behavior- Tian, Hou, Gu, Gu, and Yao, 2018 (Simulation)</a:t>
            </a:r>
          </a:p>
          <a:p>
            <a:r>
              <a:rPr lang="en-US" dirty="0"/>
              <a:t>[4] Zhang, K., Lu, L., Lei, C., Zhu, H., &amp; Ouyang, Y. (2018). Dynamic operations and pricing of electric unmanned aerial vehicle systems and power networks. Transportation Research Part C: Emerging Technologies, 92, 472-485.</a:t>
            </a:r>
          </a:p>
          <a:p>
            <a:endParaRPr lang="en-US" dirty="0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0681627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9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2B5C6A8-B5BC-40E6-9BEF-1B8EF0171A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2813850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9412AB6-D4C0-4A80-832C-C8398189E8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48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60"/>
    </mc:Choice>
    <mc:Fallback xmlns="">
      <p:transition spd="slow" advTm="2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Academic Significance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Freight delivery via semi-trucks is the foundation of many logistic networks in the United States.</a:t>
            </a:r>
          </a:p>
          <a:p>
            <a:r>
              <a:rPr lang="en-US" dirty="0"/>
              <a:t>Semi-trucks emit 16 percent of corporate greenhouse gasses and pose substantial fuel costs for logistics systems. [1]</a:t>
            </a:r>
          </a:p>
          <a:p>
            <a:r>
              <a:rPr lang="en-US" dirty="0"/>
              <a:t>Electric semi-trucks are now entering the market, with some countries specifying ambitious targets to replace all trucks with electric vehicles. [1]</a:t>
            </a:r>
          </a:p>
          <a:p>
            <a:r>
              <a:rPr lang="en-US" dirty="0"/>
              <a:t>Differing ‘refueling’ requirements of electric vs. diesel semi-trucks may require modification of routing timetables to enable charging.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5A18C05-9A27-41CA-B0E1-DBACFD6714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2283334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3529786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2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FE144E4-205A-4A47-9D8C-BB21C9734A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96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909"/>
    </mc:Choice>
    <mc:Fallback xmlns="">
      <p:transition spd="slow" advTm="41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Guiding Philosophy/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the two approaches side by side</a:t>
            </a:r>
          </a:p>
          <a:p>
            <a:r>
              <a:rPr lang="en-US" dirty="0"/>
              <a:t>Conduct the strategic decision (facility location) first</a:t>
            </a:r>
          </a:p>
          <a:p>
            <a:r>
              <a:rPr lang="en-US" dirty="0"/>
              <a:t>Then determine optimal routes and check to see if modifications to strategic decision can enable better routing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5A18C05-9A27-41CA-B0E1-DBACFD67143F}"/>
              </a:ext>
            </a:extLst>
          </p:cNvPr>
          <p:cNvGraphicFramePr/>
          <p:nvPr/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/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2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FE144E4-205A-4A47-9D8C-BB21C9734A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5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909"/>
    </mc:Choice>
    <mc:Fallback xmlns="">
      <p:transition spd="slow" advTm="41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90417-2B5B-4BC7-8D37-53AECC69E1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7CDE8-05B3-4754-BAFE-26F29BE75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36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a specified logistics and routing network:</a:t>
            </a:r>
          </a:p>
          <a:p>
            <a:pPr lvl="1"/>
            <a:r>
              <a:rPr lang="en-US" dirty="0"/>
              <a:t>Where and what type (charging speed) of charging infrastructure should be installed?</a:t>
            </a:r>
          </a:p>
          <a:p>
            <a:pPr lvl="1"/>
            <a:r>
              <a:rPr lang="en-US" dirty="0"/>
              <a:t>How will optimal routes of electric semi-trucks vary from those of the existing (diesel) optimum?</a:t>
            </a:r>
          </a:p>
          <a:p>
            <a:pPr lvl="1"/>
            <a:r>
              <a:rPr lang="en-US" dirty="0"/>
              <a:t>Will electric semi-trucks require additional (excess beyond unload time) time at nodes to recharge?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950307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3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D0F0B8A-78CB-4B11-9A9D-27C48FE1DA3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4636921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EDDD491-2F29-4334-A496-ABBA7B4E32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095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37"/>
    </mc:Choice>
    <mc:Fallback xmlns="">
      <p:transition spd="slow" advTm="24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Formulation: 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research will investigate the trade-offs between:</a:t>
            </a:r>
          </a:p>
          <a:p>
            <a:pPr lvl="1"/>
            <a:r>
              <a:rPr lang="en-US" dirty="0"/>
              <a:t>Route efficiency </a:t>
            </a:r>
          </a:p>
          <a:p>
            <a:pPr lvl="1"/>
            <a:r>
              <a:rPr lang="en-US" dirty="0"/>
              <a:t>Cost of installation and operation of new recharging infrastructure</a:t>
            </a:r>
          </a:p>
          <a:p>
            <a:pPr lvl="1"/>
            <a:r>
              <a:rPr lang="en-US" dirty="0"/>
              <a:t>Charging time for a hypothetical logistics system network</a:t>
            </a:r>
          </a:p>
          <a:p>
            <a:pPr lvl="1"/>
            <a:endParaRPr lang="en-US" dirty="0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5008884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4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E72AE1B-F017-4368-BDDB-259959AB925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99639379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08B7A4CF-01AF-46BC-85C5-5D9D8EB47D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407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477"/>
    </mc:Choice>
    <mc:Fallback xmlns="">
      <p:transition spd="slow" advTm="164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people flying kites in a field&#10;&#10;Description automatically generated">
            <a:extLst>
              <a:ext uri="{FF2B5EF4-FFF2-40B4-BE49-F238E27FC236}">
                <a16:creationId xmlns:a16="http://schemas.microsoft.com/office/drawing/2014/main" id="{CBD885DB-2D99-4AD1-ACEB-96BC155F41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7819619" cy="68580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2A746E-8D81-4529-9527-261A1F9BD36E}"/>
              </a:ext>
            </a:extLst>
          </p:cNvPr>
          <p:cNvSpPr/>
          <p:nvPr/>
        </p:nvSpPr>
        <p:spPr>
          <a:xfrm>
            <a:off x="5115858" y="1403451"/>
            <a:ext cx="1506059" cy="74384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Warehouse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79AFF60-DE85-4F99-B501-30BFA3A03E35}"/>
                  </a:ext>
                </a:extLst>
              </p:cNvPr>
              <p:cNvSpPr/>
              <p:nvPr/>
            </p:nvSpPr>
            <p:spPr>
              <a:xfrm>
                <a:off x="2453341" y="3546016"/>
                <a:ext cx="1506059" cy="7438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𝐷𝑒𝑝𝑜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579AFF60-DE85-4F99-B501-30BFA3A03E3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53341" y="3546016"/>
                <a:ext cx="1506059" cy="74384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E51975A-D7B1-421E-83BC-B0BCC5F404D0}"/>
                  </a:ext>
                </a:extLst>
              </p:cNvPr>
              <p:cNvSpPr/>
              <p:nvPr/>
            </p:nvSpPr>
            <p:spPr>
              <a:xfrm>
                <a:off x="4291105" y="5013239"/>
                <a:ext cx="1506059" cy="7438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𝐷𝑒𝑝𝑜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E51975A-D7B1-421E-83BC-B0BCC5F404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91105" y="5013239"/>
                <a:ext cx="1506059" cy="74384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AB7900C-8425-43B2-AA72-056CA0302D86}"/>
                  </a:ext>
                </a:extLst>
              </p:cNvPr>
              <p:cNvSpPr/>
              <p:nvPr/>
            </p:nvSpPr>
            <p:spPr>
              <a:xfrm>
                <a:off x="5847938" y="3511651"/>
                <a:ext cx="1506059" cy="74384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𝐷𝑒𝑝𝑜</m:t>
                      </m:r>
                      <m:sSub>
                        <m:sSub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FAB7900C-8425-43B2-AA72-056CA0302D8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47938" y="3511651"/>
                <a:ext cx="1506059" cy="743847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ECD53A3-49CA-44E5-9717-21C756D438BD}"/>
              </a:ext>
            </a:extLst>
          </p:cNvPr>
          <p:cNvCxnSpPr>
            <a:cxnSpLocks/>
            <a:stCxn id="6" idx="1"/>
            <a:endCxn id="7" idx="0"/>
          </p:cNvCxnSpPr>
          <p:nvPr/>
        </p:nvCxnSpPr>
        <p:spPr>
          <a:xfrm rot="10800000" flipV="1">
            <a:off x="3206372" y="1775374"/>
            <a:ext cx="1909487" cy="177064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D843F2C1-786C-40EE-BA76-30B604BFAA73}"/>
              </a:ext>
            </a:extLst>
          </p:cNvPr>
          <p:cNvCxnSpPr>
            <a:stCxn id="6" idx="3"/>
            <a:endCxn id="9" idx="0"/>
          </p:cNvCxnSpPr>
          <p:nvPr/>
        </p:nvCxnSpPr>
        <p:spPr>
          <a:xfrm flipH="1">
            <a:off x="6600968" y="1775375"/>
            <a:ext cx="20949" cy="1736276"/>
          </a:xfrm>
          <a:prstGeom prst="bentConnector4">
            <a:avLst>
              <a:gd name="adj1" fmla="val -1091222"/>
              <a:gd name="adj2" fmla="val 6071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4FDBCAF1-842C-42BF-ABBD-7F263091E5D3}"/>
              </a:ext>
            </a:extLst>
          </p:cNvPr>
          <p:cNvCxnSpPr>
            <a:stCxn id="7" idx="2"/>
            <a:endCxn id="8" idx="1"/>
          </p:cNvCxnSpPr>
          <p:nvPr/>
        </p:nvCxnSpPr>
        <p:spPr>
          <a:xfrm rot="16200000" flipH="1">
            <a:off x="3201088" y="4295146"/>
            <a:ext cx="1095300" cy="108473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6B32D954-608D-4471-AF3A-84EC0CA9B023}"/>
              </a:ext>
            </a:extLst>
          </p:cNvPr>
          <p:cNvCxnSpPr>
            <a:cxnSpLocks/>
            <a:stCxn id="9" idx="2"/>
            <a:endCxn id="8" idx="3"/>
          </p:cNvCxnSpPr>
          <p:nvPr/>
        </p:nvCxnSpPr>
        <p:spPr>
          <a:xfrm rot="5400000">
            <a:off x="5634234" y="4418428"/>
            <a:ext cx="1129665" cy="803804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6BC124E6-2FDB-4568-A5F7-176B67850BAF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3959400" y="3883575"/>
            <a:ext cx="1888538" cy="34365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7130C61-323D-4D0B-89D7-70B62ABEDAA3}"/>
              </a:ext>
            </a:extLst>
          </p:cNvPr>
          <p:cNvSpPr txBox="1"/>
          <p:nvPr/>
        </p:nvSpPr>
        <p:spPr>
          <a:xfrm>
            <a:off x="7990541" y="245035"/>
            <a:ext cx="3950447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Problem Formulation</a:t>
            </a:r>
          </a:p>
          <a:p>
            <a:r>
              <a:rPr lang="en-US" dirty="0"/>
              <a:t>Links: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Distance</a:t>
            </a:r>
          </a:p>
          <a:p>
            <a:r>
              <a:rPr lang="en-US" dirty="0"/>
              <a:t>Trucks: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Fixed: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Capacity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Range/ travel time (?)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Charging Rate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Decision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Route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Capacity (?)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Type of truck (?)</a:t>
            </a:r>
          </a:p>
          <a:p>
            <a:r>
              <a:rPr lang="en-US" dirty="0"/>
              <a:t>Nodes (each depot):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Fixed: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Demand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Loading 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Capacity (number of trucks)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Decision: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Charging capacity and voltage (charging speed)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Time spent charging</a:t>
            </a:r>
          </a:p>
          <a:p>
            <a:endParaRPr lang="en-US" dirty="0"/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D2ABDEB3-F3B1-421E-BB6B-E83FF41A19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3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146"/>
    </mc:Choice>
    <mc:Fallback xmlns="">
      <p:transition spd="slow" advTm="65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Formulation: Vehicle and Charging Characteristics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E7857A-849B-4D9B-A9D1-E2865D2FCE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Will select at least one model of electric semi-truck with consideration for charging rate</a:t>
            </a:r>
          </a:p>
          <a:p>
            <a:endParaRPr lang="en-US" dirty="0"/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2615443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6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88934C46-F777-453F-8D98-F568A1443B4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129" y="3043921"/>
            <a:ext cx="5181600" cy="3142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8F5008-5183-4C69-ACD4-091105D071B4}"/>
              </a:ext>
            </a:extLst>
          </p:cNvPr>
          <p:cNvSpPr/>
          <p:nvPr/>
        </p:nvSpPr>
        <p:spPr>
          <a:xfrm>
            <a:off x="511016" y="6051377"/>
            <a:ext cx="558498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1600"/>
              </a:spcAft>
            </a:pPr>
            <a:r>
              <a:rPr lang="en-US" sz="800" dirty="0">
                <a:solidFill>
                  <a:srgbClr val="595959"/>
                </a:solidFill>
                <a:latin typeface="Arial" panose="020B0604020202020204" pitchFamily="34" charset="0"/>
              </a:rPr>
              <a:t>Three types of charging: </a:t>
            </a:r>
            <a:r>
              <a:rPr lang="en-US" sz="800" u="sng" dirty="0">
                <a:solidFill>
                  <a:srgbClr val="0097A7"/>
                </a:solidFill>
                <a:latin typeface="Arial" panose="020B0604020202020204" pitchFamily="34" charset="0"/>
                <a:hlinkClick r:id="rId5"/>
              </a:rPr>
              <a:t>https://www.pluglesspower.com/learn/tesla-model-s-charging-home-public-autonomously/</a:t>
            </a:r>
            <a:endParaRPr lang="en-US" sz="800" dirty="0">
              <a:effectLst/>
            </a:endParaRP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88F701E-575D-4ABA-A3EC-9A257E77086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6847" y="827896"/>
            <a:ext cx="4362824" cy="555351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CC8895-3EC1-4338-BDE1-D0B7EDDAB488}"/>
              </a:ext>
            </a:extLst>
          </p:cNvPr>
          <p:cNvSpPr/>
          <p:nvPr/>
        </p:nvSpPr>
        <p:spPr>
          <a:xfrm>
            <a:off x="5868108" y="6060541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800" dirty="0"/>
              <a:t>https://www.pluglesspower.com/learn/tesla-model-s-charging-home-public-autonomously/</a:t>
            </a: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D19C2DA3-86B7-4F23-9D69-EFBAEB32E12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1384353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3979795-7D3B-4DFB-9DB6-4C4FD23BF3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212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309"/>
    </mc:Choice>
    <mc:Fallback xmlns="">
      <p:transition spd="slow" advTm="34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9147-E46C-4D27-BEAD-15C877EBC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3B5B-2407-47C1-8293-BEF89D33E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project will investigate, formulate, and implement:</a:t>
            </a:r>
          </a:p>
          <a:p>
            <a:pPr lvl="1"/>
            <a:r>
              <a:rPr lang="en-US" dirty="0"/>
              <a:t>A construction algorithm</a:t>
            </a:r>
          </a:p>
          <a:p>
            <a:pPr lvl="2"/>
            <a:r>
              <a:rPr lang="en-US" dirty="0"/>
              <a:t>A segmentation heuristic to subdivide the VRP into TSP Tours</a:t>
            </a:r>
          </a:p>
          <a:p>
            <a:pPr lvl="2"/>
            <a:r>
              <a:rPr lang="en-US" dirty="0"/>
              <a:t>A construction heuristic to generate feasible seed candidate solutions</a:t>
            </a:r>
          </a:p>
          <a:p>
            <a:pPr lvl="2"/>
            <a:r>
              <a:rPr lang="en-US" dirty="0"/>
              <a:t>For instance: Ring-sweep algorithm, location-based approach, or other approach as identified in course study</a:t>
            </a:r>
          </a:p>
          <a:p>
            <a:pPr lvl="1"/>
            <a:r>
              <a:rPr lang="en-US" dirty="0"/>
              <a:t>A metaheuristic to explore improvements to seed solutions</a:t>
            </a:r>
          </a:p>
          <a:p>
            <a:pPr lvl="2"/>
            <a:r>
              <a:rPr lang="en-US" dirty="0"/>
              <a:t>For instance: </a:t>
            </a:r>
            <a:r>
              <a:rPr lang="en-US" dirty="0" err="1"/>
              <a:t>Tabu</a:t>
            </a:r>
            <a:r>
              <a:rPr lang="en-US" dirty="0"/>
              <a:t> search, genetic algorithm, or other approach as identified in course study</a:t>
            </a:r>
          </a:p>
          <a:p>
            <a:pPr lvl="1"/>
            <a:r>
              <a:rPr lang="en-US" dirty="0"/>
              <a:t>The evaluation criteria will be formulated per the objective function.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0E104DEF-7CB6-4E04-8CC5-FE3940D637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3231065"/>
              </p:ext>
            </p:extLst>
          </p:nvPr>
        </p:nvGraphicFramePr>
        <p:xfrm>
          <a:off x="0" y="6630837"/>
          <a:ext cx="12192000" cy="243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528407184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5383239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6269946"/>
                    </a:ext>
                  </a:extLst>
                </a:gridCol>
              </a:tblGrid>
              <a:tr h="228313">
                <a:tc>
                  <a:txBody>
                    <a:bodyPr/>
                    <a:lstStyle/>
                    <a:p>
                      <a:pPr algn="l"/>
                      <a:r>
                        <a:rPr lang="en-US" sz="1000" u="none" dirty="0">
                          <a:solidFill>
                            <a:schemeClr val="tx1"/>
                          </a:solidFill>
                        </a:rPr>
                        <a:t>Haoting Ge, Noah Garfinkle, and Ximi Qu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CEE 512: Logistics Systems Analysis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Slide 7 of 9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71354915"/>
                  </a:ext>
                </a:extLst>
              </a:tr>
            </a:tbl>
          </a:graphicData>
        </a:graphic>
      </p:graphicFrame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6CFEEF3-C0EA-4950-B6FB-09A1E4C15C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1384353"/>
              </p:ext>
            </p:extLst>
          </p:nvPr>
        </p:nvGraphicFramePr>
        <p:xfrm>
          <a:off x="86264" y="6311900"/>
          <a:ext cx="11267536" cy="3003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05BB9DB-8A74-45A7-AB66-1CC1733A96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29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135"/>
    </mc:Choice>
    <mc:Fallback xmlns="">
      <p:transition spd="slow" advTm="74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2012</TotalTime>
  <Words>807</Words>
  <Application>Microsoft Office PowerPoint</Application>
  <PresentationFormat>Widescreen</PresentationFormat>
  <Paragraphs>128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Wingdings</vt:lpstr>
      <vt:lpstr>1_Custom Design</vt:lpstr>
      <vt:lpstr>Optimal Distribution of Electric Vehicles Charging Stations</vt:lpstr>
      <vt:lpstr>Motivation and Academic Significance</vt:lpstr>
      <vt:lpstr>Guiding Philosophy/ Strategy</vt:lpstr>
      <vt:lpstr>Objective Function</vt:lpstr>
      <vt:lpstr>Research Questions</vt:lpstr>
      <vt:lpstr>Problem Formulation: Objective Function</vt:lpstr>
      <vt:lpstr>PowerPoint Presentation</vt:lpstr>
      <vt:lpstr>Problem Formulation: Vehicle and Charging Characteristics</vt:lpstr>
      <vt:lpstr>Methodology Exploration</vt:lpstr>
      <vt:lpstr>Anticipated Results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 for food: The global virtual water trade network</dc:title>
  <dc:creator>Noah Garfinkle</dc:creator>
  <cp:lastModifiedBy>Garfinkle, Noah W</cp:lastModifiedBy>
  <cp:revision>191</cp:revision>
  <dcterms:created xsi:type="dcterms:W3CDTF">2019-10-13T12:52:09Z</dcterms:created>
  <dcterms:modified xsi:type="dcterms:W3CDTF">2019-12-05T17:57:39Z</dcterms:modified>
</cp:coreProperties>
</file>